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74" r:id="rId5"/>
    <p:sldId id="275" r:id="rId6"/>
    <p:sldId id="260" r:id="rId7"/>
    <p:sldId id="276" r:id="rId8"/>
    <p:sldId id="266" r:id="rId9"/>
    <p:sldId id="277" r:id="rId10"/>
    <p:sldId id="278" r:id="rId11"/>
    <p:sldId id="261" r:id="rId12"/>
    <p:sldId id="279" r:id="rId13"/>
    <p:sldId id="281" r:id="rId14"/>
    <p:sldId id="280" r:id="rId15"/>
    <p:sldId id="282" r:id="rId16"/>
    <p:sldId id="283" r:id="rId17"/>
    <p:sldId id="284" r:id="rId18"/>
    <p:sldId id="285" r:id="rId19"/>
    <p:sldId id="28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81"/>
    <p:restoredTop sz="94609"/>
  </p:normalViewPr>
  <p:slideViewPr>
    <p:cSldViewPr snapToGrid="0" snapToObjects="1" showGuides="1">
      <p:cViewPr varScale="1">
        <p:scale>
          <a:sx n="104" d="100"/>
          <a:sy n="104" d="100"/>
        </p:scale>
        <p:origin x="4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0239D73C-AF14-7643-8BC7-209F4FB10DDF}" type="datetimeFigureOut">
              <a:rPr lang="en-US" smtClean="0"/>
              <a:pPr/>
              <a:t>12/1/21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52A25F9-16D3-E64A-8639-7B020C319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7" descr="University at Buffalo, The State University of New York logo">
            <a:extLst>
              <a:ext uri="{FF2B5EF4-FFF2-40B4-BE49-F238E27FC236}">
                <a16:creationId xmlns:a16="http://schemas.microsoft.com/office/drawing/2014/main" id="{9C7DE7FF-FD86-434E-91D5-DF1AA23EE7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604122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CAA554F-B37C-9E47-B5E4-82235D4EC6C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F5FDDA2-E7AF-294B-ACDF-BDB5997277BC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2499D1A-BF4E-8444-BF94-86863CA11648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90DAFF-101D-E948-A7EE-D57686CEB2D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851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7F2-B572-1341-97A2-03F799FC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EA68-2B0A-7648-9710-0081FFDD7D68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C2F5B-0BEC-1B48-AF19-F70CBF88DD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58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7B782143-2792-E14B-AE51-0FFA9028EB8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5161935" y="1976285"/>
            <a:ext cx="6325152" cy="39673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  <a:p>
            <a:r>
              <a:rPr lang="en-US" dirty="0"/>
              <a:t>Drag chart to placeholder or click icon to add chart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FBFC18-7AE9-1C44-9039-61F804A614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 descr="University at Buffalo, The State University of New York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2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20E5-CF10-E744-8836-DA131F3DFE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0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51F46-BA21-2546-AE85-93B56EC06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19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2B2E-D090-724F-8681-FBE0CDA2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9530-982F-0F4F-B296-9DB2F44D8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2185416"/>
            <a:ext cx="4500372" cy="39486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367C6-4AC8-9C47-BDFA-A5613CF90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200" y="2185416"/>
            <a:ext cx="4498848" cy="39502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A3F1F-FF47-0844-82BA-F475FCD0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C5C1-32E2-374C-809B-D54BEC11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817A-73B4-F340-8D0E-FB813E55F7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6928" y="2185416"/>
            <a:ext cx="5138928" cy="393192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26641-0094-3D49-865E-3DB9ECAC4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8" y="2593340"/>
            <a:ext cx="5140515" cy="3535744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11705-25F9-194A-9D2F-C9FEEA3A574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185416"/>
            <a:ext cx="5138928" cy="394980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78716-6004-6344-B5D2-C780B062C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90800"/>
            <a:ext cx="5138928" cy="3538728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A91F9-8796-3D42-B75E-9C7F7D9B73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44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2439-3BDA-DB47-AA02-5590274D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2EBF7-C6C5-4541-B47E-7FB413A3DF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5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13847-6053-FF4A-A422-D886A866F5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C6EF38F-8DF7-3941-B22C-502232E4CB0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098566" y="927100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C17C1-D75E-7F4A-895D-15D9E2D1D38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614BA-85C5-BA49-A402-F7BCCCDB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66ADF-AEA5-DC4B-841D-168372B89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8" y="2185416"/>
            <a:ext cx="10515600" cy="3968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University at Buffalo, The State University of New York logo">
            <a:extLst>
              <a:ext uri="{FF2B5EF4-FFF2-40B4-BE49-F238E27FC236}">
                <a16:creationId xmlns:a16="http://schemas.microsoft.com/office/drawing/2014/main" id="{27B0F206-4721-B742-B71F-C0AADA23A98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4790E-48FE-324B-A4AD-34E3A7792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7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50" r:id="rId3"/>
    <p:sldLayoutId id="2147483664" r:id="rId4"/>
    <p:sldLayoutId id="2147483652" r:id="rId5"/>
    <p:sldLayoutId id="2147483653" r:id="rId6"/>
    <p:sldLayoutId id="2147483654" r:id="rId7"/>
    <p:sldLayoutId id="2147483655" r:id="rId8"/>
    <p:sldLayoutId id="2147483665" r:id="rId9"/>
    <p:sldLayoutId id="2147483666" r:id="rId10"/>
    <p:sldLayoutId id="2147483660" r:id="rId11"/>
    <p:sldLayoutId id="2147483667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2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esentation Title">
            <a:extLst>
              <a:ext uri="{FF2B5EF4-FFF2-40B4-BE49-F238E27FC236}">
                <a16:creationId xmlns:a16="http://schemas.microsoft.com/office/drawing/2014/main" id="{1089AC9A-5D7D-5A4C-8605-7607252D4F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Stock market prediction using sentiment and time series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A2B19-2F11-1F43-B2FF-E9BED15B2C51}"/>
              </a:ext>
            </a:extLst>
          </p:cNvPr>
          <p:cNvSpPr txBox="1"/>
          <p:nvPr/>
        </p:nvSpPr>
        <p:spPr>
          <a:xfrm>
            <a:off x="4488962" y="5278477"/>
            <a:ext cx="3938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Group :-  2</a:t>
            </a:r>
          </a:p>
        </p:txBody>
      </p:sp>
    </p:spTree>
    <p:extLst>
      <p:ext uri="{BB962C8B-B14F-4D97-AF65-F5344CB8AC3E}">
        <p14:creationId xmlns:p14="http://schemas.microsoft.com/office/powerpoint/2010/main" val="40781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23BC-3131-294C-B309-3D0D149D4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08" y="1190697"/>
            <a:ext cx="6951472" cy="590931"/>
          </a:xfrm>
        </p:spPr>
        <p:txBody>
          <a:bodyPr/>
          <a:lstStyle/>
          <a:p>
            <a:r>
              <a:rPr lang="en-US" dirty="0"/>
              <a:t>Forecasting the features </a:t>
            </a:r>
          </a:p>
        </p:txBody>
      </p:sp>
      <p:pic>
        <p:nvPicPr>
          <p:cNvPr id="6" name="Content Placeholder 5" descr="Chart&#10;&#10;Description automatically generated with low confidence">
            <a:extLst>
              <a:ext uri="{FF2B5EF4-FFF2-40B4-BE49-F238E27FC236}">
                <a16:creationId xmlns:a16="http://schemas.microsoft.com/office/drawing/2014/main" id="{28009357-91FC-9549-BDDA-BE82520FC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585" y="1781628"/>
            <a:ext cx="7622829" cy="49240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E92D5-300A-984D-A9CA-FBBBAAF41C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77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Title">
            <a:extLst>
              <a:ext uri="{FF2B5EF4-FFF2-40B4-BE49-F238E27FC236}">
                <a16:creationId xmlns:a16="http://schemas.microsoft.com/office/drawing/2014/main" id="{A5A6BD9C-352C-594C-84C3-B534C6BE8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17703"/>
            <a:ext cx="10515600" cy="590931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13" name="Compare Section">
            <a:extLst>
              <a:ext uri="{FF2B5EF4-FFF2-40B4-BE49-F238E27FC236}">
                <a16:creationId xmlns:a16="http://schemas.microsoft.com/office/drawing/2014/main" id="{384880BB-377B-F24A-A7CA-B308CACEC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8" y="1631618"/>
            <a:ext cx="5138928" cy="450829"/>
          </a:xfrm>
        </p:spPr>
        <p:txBody>
          <a:bodyPr/>
          <a:lstStyle/>
          <a:p>
            <a:r>
              <a:rPr lang="en-US" sz="2000" dirty="0"/>
              <a:t>Our model </a:t>
            </a:r>
          </a:p>
        </p:txBody>
      </p:sp>
      <p:pic>
        <p:nvPicPr>
          <p:cNvPr id="3" name="Content Placeholder 2" descr="Chart, line chart&#10;&#10;Description automatically generated">
            <a:extLst>
              <a:ext uri="{FF2B5EF4-FFF2-40B4-BE49-F238E27FC236}">
                <a16:creationId xmlns:a16="http://schemas.microsoft.com/office/drawing/2014/main" id="{5A0A0F60-6F4F-B046-99C8-F287B8D781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142" y="2061908"/>
            <a:ext cx="6307759" cy="4067620"/>
          </a:xfrm>
        </p:spPr>
      </p:pic>
      <p:sp>
        <p:nvSpPr>
          <p:cNvPr id="15" name="Contrast Section">
            <a:extLst>
              <a:ext uri="{FF2B5EF4-FFF2-40B4-BE49-F238E27FC236}">
                <a16:creationId xmlns:a16="http://schemas.microsoft.com/office/drawing/2014/main" id="{E0F9A328-ECA9-CC4E-B0A6-FA23EEE999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5732"/>
            <a:ext cx="5138928" cy="450829"/>
          </a:xfrm>
        </p:spPr>
        <p:txBody>
          <a:bodyPr/>
          <a:lstStyle/>
          <a:p>
            <a:r>
              <a:rPr lang="en-US" sz="2000" dirty="0"/>
              <a:t>Live Tesla stock price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50BCA9A-1D57-1242-9878-1ADA9310C4C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47690" y="2188863"/>
            <a:ext cx="4663438" cy="3940475"/>
          </a:xfrm>
        </p:spPr>
      </p:pic>
      <p:sp>
        <p:nvSpPr>
          <p:cNvPr id="23" name="Slide Number">
            <a:extLst>
              <a:ext uri="{FF2B5EF4-FFF2-40B4-BE49-F238E27FC236}">
                <a16:creationId xmlns:a16="http://schemas.microsoft.com/office/drawing/2014/main" id="{692346D0-C19D-754C-B7FB-4EEAD59AF4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11612D8C-0CE2-8F48-B865-A1C7EEB2094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79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D71658-3CE5-8643-9059-B0CDCFB002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50C5B69-B4FB-F648-9636-53E81E0B1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67" y="1214888"/>
            <a:ext cx="8006665" cy="522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63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90F3-818F-9D42-B751-A8FF098C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the Tesla Model</a:t>
            </a:r>
          </a:p>
        </p:txBody>
      </p:sp>
      <p:pic>
        <p:nvPicPr>
          <p:cNvPr id="6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0F16F37-79D1-CA4F-BB46-CB4A03ADC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08" y="2341484"/>
            <a:ext cx="10730004" cy="167220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412BC-804F-7345-BC8C-C487FCB8C6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00309-43A2-AD47-977C-FC60DE8C288F}"/>
              </a:ext>
            </a:extLst>
          </p:cNvPr>
          <p:cNvSpPr txBox="1"/>
          <p:nvPr/>
        </p:nvSpPr>
        <p:spPr>
          <a:xfrm>
            <a:off x="566928" y="4165796"/>
            <a:ext cx="724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R-Squared Value – 54.81</a:t>
            </a:r>
          </a:p>
        </p:txBody>
      </p:sp>
    </p:spTree>
    <p:extLst>
      <p:ext uri="{BB962C8B-B14F-4D97-AF65-F5344CB8AC3E}">
        <p14:creationId xmlns:p14="http://schemas.microsoft.com/office/powerpoint/2010/main" val="201425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78738-2731-0946-8AD1-A9A4E36A0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moderna</a:t>
            </a:r>
          </a:p>
        </p:txBody>
      </p:sp>
    </p:spTree>
    <p:extLst>
      <p:ext uri="{BB962C8B-B14F-4D97-AF65-F5344CB8AC3E}">
        <p14:creationId xmlns:p14="http://schemas.microsoft.com/office/powerpoint/2010/main" val="1145716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8C497-01DC-3F4A-8844-069D0E60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47" y="955918"/>
            <a:ext cx="10515600" cy="590931"/>
          </a:xfrm>
        </p:spPr>
        <p:txBody>
          <a:bodyPr/>
          <a:lstStyle/>
          <a:p>
            <a:r>
              <a:rPr lang="en-US" dirty="0"/>
              <a:t>Analysis and Forecasting for “Moderna”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213B99-81A7-D047-BA4E-5D0F85B079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D06FB821-94E1-4847-BB34-59B30C239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047" y="1709866"/>
            <a:ext cx="6243953" cy="4136866"/>
          </a:xfrm>
          <a:prstGeom prst="rect">
            <a:avLst/>
          </a:prstGeom>
        </p:spPr>
      </p:pic>
      <p:pic>
        <p:nvPicPr>
          <p:cNvPr id="11" name="Picture 10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077A4B4B-FA7D-0243-BC46-E0C20C42D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8" y="1806402"/>
            <a:ext cx="5841739" cy="37224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033FC8-30F2-4140-A420-6C75B5AF927A}"/>
              </a:ext>
            </a:extLst>
          </p:cNvPr>
          <p:cNvSpPr txBox="1"/>
          <p:nvPr/>
        </p:nvSpPr>
        <p:spPr>
          <a:xfrm>
            <a:off x="518984" y="5721178"/>
            <a:ext cx="4621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Moderna (most common words in tweets and news)</a:t>
            </a:r>
          </a:p>
          <a:p>
            <a:r>
              <a:rPr lang="en-US" b="1" dirty="0"/>
              <a:t> Word Cloud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2BCF44-F7FB-F044-B3F9-C5711938087F}"/>
              </a:ext>
            </a:extLst>
          </p:cNvPr>
          <p:cNvSpPr txBox="1"/>
          <p:nvPr/>
        </p:nvSpPr>
        <p:spPr>
          <a:xfrm>
            <a:off x="6586151" y="5721178"/>
            <a:ext cx="407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series plot of  sentiment score vs relative stock price (Moderna)</a:t>
            </a:r>
          </a:p>
        </p:txBody>
      </p:sp>
    </p:spTree>
    <p:extLst>
      <p:ext uri="{BB962C8B-B14F-4D97-AF65-F5344CB8AC3E}">
        <p14:creationId xmlns:p14="http://schemas.microsoft.com/office/powerpoint/2010/main" val="3872793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04E9D-E34F-A743-A7CE-17CE9745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571" y="962743"/>
            <a:ext cx="10515600" cy="590931"/>
          </a:xfrm>
        </p:spPr>
        <p:txBody>
          <a:bodyPr/>
          <a:lstStyle/>
          <a:p>
            <a:r>
              <a:rPr lang="en-US" dirty="0"/>
              <a:t>Comparison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4849C-38F5-3F4B-AA8C-6A36E4DAF8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779D5C-A711-E74F-ADC1-370962ABD8D0}"/>
              </a:ext>
            </a:extLst>
          </p:cNvPr>
          <p:cNvSpPr txBox="1"/>
          <p:nvPr/>
        </p:nvSpPr>
        <p:spPr>
          <a:xfrm>
            <a:off x="554571" y="1553674"/>
            <a:ext cx="2804984" cy="450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600"/>
              </a:spcBef>
              <a:buClr>
                <a:srgbClr val="005BBB"/>
              </a:buClr>
              <a:buSzPct val="120000"/>
            </a:pPr>
            <a:r>
              <a:rPr lang="en-US" sz="2000" b="1" cap="all" dirty="0">
                <a:solidFill>
                  <a:srgbClr val="005BBB"/>
                </a:solidFill>
              </a:rPr>
              <a:t>Our model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8486D-2221-5349-9DC5-1912390A1CE1}"/>
              </a:ext>
            </a:extLst>
          </p:cNvPr>
          <p:cNvSpPr txBox="1"/>
          <p:nvPr/>
        </p:nvSpPr>
        <p:spPr>
          <a:xfrm>
            <a:off x="6652053" y="1553673"/>
            <a:ext cx="4114799" cy="450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600"/>
              </a:spcBef>
              <a:buClr>
                <a:srgbClr val="005BBB"/>
              </a:buClr>
              <a:buSzPct val="120000"/>
            </a:pPr>
            <a:r>
              <a:rPr lang="en-US" sz="2000" b="1" cap="all" dirty="0">
                <a:solidFill>
                  <a:srgbClr val="005BBB"/>
                </a:solidFill>
              </a:rPr>
              <a:t>Live Moderna Stock Price</a:t>
            </a:r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ECDF0B35-52A7-EC4A-A9A9-3C7033FA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3" y="2064399"/>
            <a:ext cx="5982817" cy="383085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B5C5C0B-1E19-4E44-BEC1-370F31D21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128" y="2135747"/>
            <a:ext cx="4819234" cy="372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12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8EE1-EDA0-D84C-8DF9-7ADB9A7C1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7" y="1001018"/>
            <a:ext cx="7217829" cy="1089529"/>
          </a:xfrm>
        </p:spPr>
        <p:txBody>
          <a:bodyPr/>
          <a:lstStyle/>
          <a:p>
            <a:r>
              <a:rPr lang="en-US" dirty="0"/>
              <a:t>Evaluation of the Moderna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1B875-DCA5-3A4A-8AE9-65AE592513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8829D8-BF8C-2E4B-99B1-374EAE1EB9B9}"/>
              </a:ext>
            </a:extLst>
          </p:cNvPr>
          <p:cNvSpPr txBox="1"/>
          <p:nvPr/>
        </p:nvSpPr>
        <p:spPr>
          <a:xfrm>
            <a:off x="566927" y="4305982"/>
            <a:ext cx="3992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R-Squared Value – 19.23</a:t>
            </a:r>
          </a:p>
          <a:p>
            <a:endParaRPr lang="en-US" b="1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FD6742D-CF4D-8F42-84BF-C3009AFDC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927" y="2339471"/>
            <a:ext cx="10135153" cy="1089529"/>
          </a:xfrm>
        </p:spPr>
      </p:pic>
    </p:spTree>
    <p:extLst>
      <p:ext uri="{BB962C8B-B14F-4D97-AF65-F5344CB8AC3E}">
        <p14:creationId xmlns:p14="http://schemas.microsoft.com/office/powerpoint/2010/main" val="3439349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51B96C-349C-494A-91BB-AF28FCCB8C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011BD50-61AA-3F49-8F63-1C48B2C6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57" y="1701772"/>
            <a:ext cx="9119286" cy="480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8B843-544E-534B-B7D4-632129709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01018"/>
            <a:ext cx="6951472" cy="1089529"/>
          </a:xfrm>
        </p:spPr>
        <p:txBody>
          <a:bodyPr/>
          <a:lstStyle/>
          <a:p>
            <a:r>
              <a:rPr lang="en-US" dirty="0"/>
              <a:t>Conclusion	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1766C-D17D-3742-88F9-5BBC9756F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04" y="1545782"/>
            <a:ext cx="6951472" cy="396824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b="1" dirty="0"/>
              <a:t>Scopes of Improvement – </a:t>
            </a:r>
          </a:p>
          <a:p>
            <a:pPr algn="just"/>
            <a:r>
              <a:rPr lang="en-US" sz="2000" b="1" dirty="0"/>
              <a:t>Scrape data off News Articles and not just the headlines.</a:t>
            </a:r>
          </a:p>
          <a:p>
            <a:pPr algn="just"/>
            <a:r>
              <a:rPr lang="en-US" sz="2000" b="1" dirty="0"/>
              <a:t>Do not totally rely on sentiment score as often words (tweets/news) could be misleading. </a:t>
            </a:r>
          </a:p>
          <a:p>
            <a:pPr algn="just"/>
            <a:r>
              <a:rPr lang="en-US" sz="2000" b="1" dirty="0"/>
              <a:t>Increase the time metric for the time series analysis.</a:t>
            </a:r>
          </a:p>
          <a:p>
            <a:pPr algn="just"/>
            <a:r>
              <a:rPr lang="en-US" sz="2000" b="1" dirty="0"/>
              <a:t>Not everybody refer to tweets and read headlines to invest in a particular stock. </a:t>
            </a:r>
          </a:p>
          <a:p>
            <a:pPr algn="just"/>
            <a:r>
              <a:rPr lang="en-US" sz="2000" b="1" dirty="0"/>
              <a:t>Stock price gets affected to various other factors too.</a:t>
            </a:r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endParaRPr lang="en-US" sz="2000" b="1" dirty="0"/>
          </a:p>
          <a:p>
            <a:pPr algn="just"/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4A37C-D9F6-214B-8DA9-E7FF1C52D0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19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-topic">
            <a:extLst>
              <a:ext uri="{FF2B5EF4-FFF2-40B4-BE49-F238E27FC236}">
                <a16:creationId xmlns:a16="http://schemas.microsoft.com/office/drawing/2014/main" id="{B0882130-6200-324C-8A79-B506D3428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1475232"/>
            <a:ext cx="6638544" cy="412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contents –  </a:t>
            </a:r>
            <a:br>
              <a:rPr lang="en-US" sz="2400" dirty="0"/>
            </a:br>
            <a:r>
              <a:rPr lang="en-US" sz="2400" dirty="0"/>
              <a:t>	</a:t>
            </a:r>
            <a:br>
              <a:rPr lang="en-US" sz="2400" dirty="0"/>
            </a:br>
            <a:r>
              <a:rPr lang="en-US" sz="2400" dirty="0"/>
              <a:t>1) Sentiment analysis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2) Time Series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3) Integration of sentiment analysis      and stock price in our project </a:t>
            </a:r>
            <a:br>
              <a:rPr lang="en-US" sz="2400" dirty="0"/>
            </a:b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4) Conclusion</a:t>
            </a:r>
          </a:p>
        </p:txBody>
      </p:sp>
    </p:spTree>
    <p:extLst>
      <p:ext uri="{BB962C8B-B14F-4D97-AF65-F5344CB8AC3E}">
        <p14:creationId xmlns:p14="http://schemas.microsoft.com/office/powerpoint/2010/main" val="56518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Sentiment analysis is </a:t>
            </a:r>
            <a:r>
              <a:rPr lang="en-US" b="1" dirty="0"/>
              <a:t>contextual mining of text which identifies and extracts subjective information in source material </a:t>
            </a:r>
            <a:r>
              <a:rPr lang="en-US" dirty="0"/>
              <a:t>and helping a business to understand the social sentiment of their brand, product or service while monitoring online conversations.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0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B82882-0544-EE40-A5AB-656D8EDD6E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CC8F8188-9427-2B4A-9BCB-F85068918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176" y="2292436"/>
            <a:ext cx="4751647" cy="3162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C150A3-F33D-AF4D-9078-444582ED7837}"/>
              </a:ext>
            </a:extLst>
          </p:cNvPr>
          <p:cNvSpPr txBox="1"/>
          <p:nvPr/>
        </p:nvSpPr>
        <p:spPr>
          <a:xfrm>
            <a:off x="4427837" y="1309816"/>
            <a:ext cx="3336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???</a:t>
            </a:r>
          </a:p>
        </p:txBody>
      </p:sp>
    </p:spTree>
    <p:extLst>
      <p:ext uri="{BB962C8B-B14F-4D97-AF65-F5344CB8AC3E}">
        <p14:creationId xmlns:p14="http://schemas.microsoft.com/office/powerpoint/2010/main" val="961617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403C2-33F6-4946-BC59-A76A88393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8" y="1079486"/>
            <a:ext cx="10515600" cy="590931"/>
          </a:xfrm>
        </p:spPr>
        <p:txBody>
          <a:bodyPr/>
          <a:lstStyle/>
          <a:p>
            <a:r>
              <a:rPr lang="en-US"/>
              <a:t>Kylie’s Tweet</a:t>
            </a:r>
            <a:endParaRPr lang="en-US" dirty="0"/>
          </a:p>
        </p:txBody>
      </p:sp>
      <p:pic>
        <p:nvPicPr>
          <p:cNvPr id="9" name="Content Placeholder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459A64A-8AA8-FD42-A77E-8A1015DEBC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670416"/>
            <a:ext cx="6654123" cy="4402835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563616A-4B34-874A-B57E-B9048672625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211614" y="1581665"/>
            <a:ext cx="4562703" cy="4882093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B4D1B-C07A-6D43-AB54-B225D2F383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21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82988DF-1E05-124F-BBAF-4FF2AF84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1635540"/>
            <a:ext cx="7064497" cy="4369843"/>
          </a:xfrm>
          <a:prstGeom prst="rect">
            <a:avLst/>
          </a:prstGeom>
        </p:spPr>
      </p:pic>
      <p:sp>
        <p:nvSpPr>
          <p:cNvPr id="2" name="Slide Title">
            <a:extLst>
              <a:ext uri="{FF2B5EF4-FFF2-40B4-BE49-F238E27FC236}">
                <a16:creationId xmlns:a16="http://schemas.microsoft.com/office/drawing/2014/main" id="{93BEC0A6-A5CE-914E-9A9E-BB0E4013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Analysis</a:t>
            </a:r>
          </a:p>
        </p:txBody>
      </p:sp>
      <p:sp>
        <p:nvSpPr>
          <p:cNvPr id="3" name="Side Text - Column 1">
            <a:extLst>
              <a:ext uri="{FF2B5EF4-FFF2-40B4-BE49-F238E27FC236}">
                <a16:creationId xmlns:a16="http://schemas.microsoft.com/office/drawing/2014/main" id="{38025F87-E395-E545-BB3A-BF62703CCB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and Why? </a:t>
            </a:r>
          </a:p>
          <a:p>
            <a:pPr algn="just"/>
            <a:r>
              <a:rPr lang="en-US" dirty="0"/>
              <a:t>Time series analysis helps organizations understand the underlying causes of trends or systemic patterns over time.</a:t>
            </a:r>
          </a:p>
          <a:p>
            <a:pPr algn="just"/>
            <a:r>
              <a:rPr lang="en-US" dirty="0"/>
              <a:t>Time series analysis is used for non-stationary data—things that are constantly fluctuating over time or are affected by time.</a:t>
            </a:r>
          </a:p>
          <a:p>
            <a:endParaRPr lang="en-US" dirty="0"/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790C53-F8BB-DF4A-8361-919F8B7F6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7FF4D5E0-956F-9742-9135-6CCBA6AE77D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66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0C0220-F5B1-6B4B-B97B-5EC1E1C70B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 descr="A person sitting next to another person&#10;&#10;Description automatically generated with low confidence">
            <a:extLst>
              <a:ext uri="{FF2B5EF4-FFF2-40B4-BE49-F238E27FC236}">
                <a16:creationId xmlns:a16="http://schemas.microsoft.com/office/drawing/2014/main" id="{B95EFE7C-8D7D-0648-B91F-7B676C8FB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164" y="2132435"/>
            <a:ext cx="7095671" cy="3968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5BA4E7-C459-5245-85BB-7486625642B5}"/>
              </a:ext>
            </a:extLst>
          </p:cNvPr>
          <p:cNvSpPr txBox="1"/>
          <p:nvPr/>
        </p:nvSpPr>
        <p:spPr>
          <a:xfrm>
            <a:off x="4028303" y="1223319"/>
            <a:ext cx="4714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Long story short - </a:t>
            </a:r>
          </a:p>
        </p:txBody>
      </p:sp>
    </p:spTree>
    <p:extLst>
      <p:ext uri="{BB962C8B-B14F-4D97-AF65-F5344CB8AC3E}">
        <p14:creationId xmlns:p14="http://schemas.microsoft.com/office/powerpoint/2010/main" val="179532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837A5DD1-F649-FD49-9AA8-17917CBFC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777" y="1614812"/>
            <a:ext cx="6891396" cy="4443984"/>
          </a:xfrm>
          <a:prstGeom prst="rect">
            <a:avLst/>
          </a:prstGeom>
        </p:spPr>
      </p:pic>
      <p:sp>
        <p:nvSpPr>
          <p:cNvPr id="2" name="Slide Title">
            <a:extLst>
              <a:ext uri="{FF2B5EF4-FFF2-40B4-BE49-F238E27FC236}">
                <a16:creationId xmlns:a16="http://schemas.microsoft.com/office/drawing/2014/main" id="{88DBE833-A922-5747-A36B-4314D3116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(Tesla)</a:t>
            </a:r>
          </a:p>
        </p:txBody>
      </p:sp>
      <p:sp>
        <p:nvSpPr>
          <p:cNvPr id="3" name="Slide Text">
            <a:extLst>
              <a:ext uri="{FF2B5EF4-FFF2-40B4-BE49-F238E27FC236}">
                <a16:creationId xmlns:a16="http://schemas.microsoft.com/office/drawing/2014/main" id="{38F3A7AD-BFCA-B14B-8363-A4C1A4B74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55" y="2090547"/>
            <a:ext cx="4853622" cy="3968249"/>
          </a:xfrm>
        </p:spPr>
        <p:txBody>
          <a:bodyPr/>
          <a:lstStyle/>
          <a:p>
            <a:pPr algn="just"/>
            <a:r>
              <a:rPr lang="en-US" sz="2400" b="1" dirty="0"/>
              <a:t>Building a word cloud for the most common used words for the keyword “Tesla” on twitted feed. </a:t>
            </a:r>
          </a:p>
          <a:p>
            <a:pPr algn="just"/>
            <a:r>
              <a:rPr lang="en-US" sz="2400" b="1" dirty="0"/>
              <a:t>Data – Tweets of user and </a:t>
            </a:r>
          </a:p>
          <a:p>
            <a:pPr marL="0" indent="0" algn="just">
              <a:buNone/>
            </a:pPr>
            <a:r>
              <a:rPr lang="en-US" sz="2400" b="1" dirty="0"/>
              <a:t>	    News headlines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E758566-FAE7-1B41-AABE-FDB3CDFB0B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FF97EF4A-40C6-024D-A945-B03D1BBD02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77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4BEF4-6227-1545-B6EF-9F52BF016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08" y="1070772"/>
            <a:ext cx="6951472" cy="1089529"/>
          </a:xfrm>
        </p:spPr>
        <p:txBody>
          <a:bodyPr/>
          <a:lstStyle/>
          <a:p>
            <a:r>
              <a:rPr lang="en-US" dirty="0"/>
              <a:t>Graphing the sentiment score on a time series plot w.r.t the price</a:t>
            </a:r>
          </a:p>
        </p:txBody>
      </p:sp>
      <p:pic>
        <p:nvPicPr>
          <p:cNvPr id="6" name="Content Placeholder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6C2BC8A9-EFB5-664F-A75F-3316633DD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1101" y="2160301"/>
            <a:ext cx="7469798" cy="466579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82E834-92A5-AF42-BB23-F7B55AF926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29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 Brand Colors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348</Words>
  <Application>Microsoft Macintosh PowerPoint</Application>
  <PresentationFormat>Widescreen</PresentationFormat>
  <Paragraphs>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Regular</vt:lpstr>
      <vt:lpstr>Georgia</vt:lpstr>
      <vt:lpstr>System Font Regular</vt:lpstr>
      <vt:lpstr>Times New Roman</vt:lpstr>
      <vt:lpstr>Office Theme</vt:lpstr>
      <vt:lpstr>Stock market prediction using sentiment and time series analysis</vt:lpstr>
      <vt:lpstr>contents –     1) Sentiment analysis  2) Time Series  3) Integration of sentiment analysis      and stock price in our project    4) Conclusion</vt:lpstr>
      <vt:lpstr>Sentiment Analysis</vt:lpstr>
      <vt:lpstr>PowerPoint Presentation</vt:lpstr>
      <vt:lpstr>Kylie’s Tweet</vt:lpstr>
      <vt:lpstr>Time Series Analysis</vt:lpstr>
      <vt:lpstr>PowerPoint Presentation</vt:lpstr>
      <vt:lpstr>The Model (Tesla)</vt:lpstr>
      <vt:lpstr>Graphing the sentiment score on a time series plot w.r.t the price</vt:lpstr>
      <vt:lpstr>Forecasting the features </vt:lpstr>
      <vt:lpstr>Comparison</vt:lpstr>
      <vt:lpstr>PowerPoint Presentation</vt:lpstr>
      <vt:lpstr>Evaluation of the Tesla Model</vt:lpstr>
      <vt:lpstr>moderna</vt:lpstr>
      <vt:lpstr>Analysis and Forecasting for “Moderna”</vt:lpstr>
      <vt:lpstr>Comparison </vt:lpstr>
      <vt:lpstr>Evaluation of the Moderna Model</vt:lpstr>
      <vt:lpstr>PowerPoint Presentation</vt:lpstr>
      <vt:lpstr>Conclusion  </vt:lpstr>
    </vt:vector>
  </TitlesOfParts>
  <Manager/>
  <Company>University at Buffalo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Presentation</dc:title>
  <dc:subject/>
  <dc:creator>Division of University Communications</dc:creator>
  <cp:keywords/>
  <dc:description/>
  <cp:lastModifiedBy>Rajiv Nagesh</cp:lastModifiedBy>
  <cp:revision>192</cp:revision>
  <dcterms:created xsi:type="dcterms:W3CDTF">2019-04-04T19:20:28Z</dcterms:created>
  <dcterms:modified xsi:type="dcterms:W3CDTF">2021-12-01T07:48:48Z</dcterms:modified>
  <cp:category/>
</cp:coreProperties>
</file>